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8" r:id="rId3"/>
    <p:sldId id="259" r:id="rId4"/>
    <p:sldId id="260" r:id="rId5"/>
    <p:sldId id="281"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0" d="100"/>
          <a:sy n="100" d="100"/>
        </p:scale>
        <p:origin x="-114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BCBC85-38A9-8D42-8872-1AC7A33BAC83}" type="datetimeFigureOut">
              <a:rPr lang="en-US" smtClean="0"/>
              <a:t>8/27/13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9C6520-A16E-0B42-87D2-43D497450D3B}" type="slidenum">
              <a:rPr lang="en-US" smtClean="0"/>
              <a:t>‹#›</a:t>
            </a:fld>
            <a:endParaRPr lang="en-US"/>
          </a:p>
        </p:txBody>
      </p:sp>
    </p:spTree>
    <p:extLst>
      <p:ext uri="{BB962C8B-B14F-4D97-AF65-F5344CB8AC3E}">
        <p14:creationId xmlns:p14="http://schemas.microsoft.com/office/powerpoint/2010/main" val="25373376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en.wikipedia.org/wiki/Harvey_House_(Florence,_Kansas)" TargetMode="External"/><Relationship Id="rId4" Type="http://schemas.openxmlformats.org/officeDocument/2006/relationships/hyperlink" Target="http://en.wikipedia.org/wiki/Florence,_Kansas" TargetMode="External"/><Relationship Id="rId5" Type="http://schemas.openxmlformats.org/officeDocument/2006/relationships/hyperlink" Target="http://en.wikipedia.org/wiki/Restaurant_chain" TargetMode="External"/><Relationship Id="rId6" Type="http://schemas.openxmlformats.org/officeDocument/2006/relationships/hyperlink" Target="http://en.wikipedia.org/wiki/Judy_Garland" TargetMode="External"/><Relationship Id="rId7" Type="http://schemas.openxmlformats.org/officeDocument/2006/relationships/hyperlink" Target="http://en.wikipedia.org/wiki/The_Harvey_Girls" TargetMode="External"/><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9C6520-A16E-0B42-87D2-43D497450D3B}" type="slidenum">
              <a:rPr lang="en-US" smtClean="0"/>
              <a:t>1</a:t>
            </a:fld>
            <a:endParaRPr lang="en-US"/>
          </a:p>
        </p:txBody>
      </p:sp>
    </p:spTree>
    <p:extLst>
      <p:ext uri="{BB962C8B-B14F-4D97-AF65-F5344CB8AC3E}">
        <p14:creationId xmlns:p14="http://schemas.microsoft.com/office/powerpoint/2010/main" val="2872872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9C6520-A16E-0B42-87D2-43D497450D3B}" type="slidenum">
              <a:rPr lang="en-US" smtClean="0"/>
              <a:t>10</a:t>
            </a:fld>
            <a:endParaRPr lang="en-US"/>
          </a:p>
        </p:txBody>
      </p:sp>
    </p:spTree>
    <p:extLst>
      <p:ext uri="{BB962C8B-B14F-4D97-AF65-F5344CB8AC3E}">
        <p14:creationId xmlns:p14="http://schemas.microsoft.com/office/powerpoint/2010/main" val="2452053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9C6520-A16E-0B42-87D2-43D497450D3B}" type="slidenum">
              <a:rPr lang="en-US" smtClean="0"/>
              <a:t>11</a:t>
            </a:fld>
            <a:endParaRPr lang="en-US"/>
          </a:p>
        </p:txBody>
      </p:sp>
    </p:spTree>
    <p:extLst>
      <p:ext uri="{BB962C8B-B14F-4D97-AF65-F5344CB8AC3E}">
        <p14:creationId xmlns:p14="http://schemas.microsoft.com/office/powerpoint/2010/main" val="1032351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9C6520-A16E-0B42-87D2-43D497450D3B}" type="slidenum">
              <a:rPr lang="en-US" smtClean="0"/>
              <a:t>12</a:t>
            </a:fld>
            <a:endParaRPr lang="en-US"/>
          </a:p>
        </p:txBody>
      </p:sp>
    </p:spTree>
    <p:extLst>
      <p:ext uri="{BB962C8B-B14F-4D97-AF65-F5344CB8AC3E}">
        <p14:creationId xmlns:p14="http://schemas.microsoft.com/office/powerpoint/2010/main" val="19521642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9C6520-A16E-0B42-87D2-43D497450D3B}" type="slidenum">
              <a:rPr lang="en-US" smtClean="0"/>
              <a:t>13</a:t>
            </a:fld>
            <a:endParaRPr lang="en-US"/>
          </a:p>
        </p:txBody>
      </p:sp>
    </p:spTree>
    <p:extLst>
      <p:ext uri="{BB962C8B-B14F-4D97-AF65-F5344CB8AC3E}">
        <p14:creationId xmlns:p14="http://schemas.microsoft.com/office/powerpoint/2010/main" val="16429573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9C6520-A16E-0B42-87D2-43D497450D3B}" type="slidenum">
              <a:rPr lang="en-US" smtClean="0"/>
              <a:t>14</a:t>
            </a:fld>
            <a:endParaRPr lang="en-US"/>
          </a:p>
        </p:txBody>
      </p:sp>
    </p:spTree>
    <p:extLst>
      <p:ext uri="{BB962C8B-B14F-4D97-AF65-F5344CB8AC3E}">
        <p14:creationId xmlns:p14="http://schemas.microsoft.com/office/powerpoint/2010/main" val="25662914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9C6520-A16E-0B42-87D2-43D497450D3B}" type="slidenum">
              <a:rPr lang="en-US" smtClean="0"/>
              <a:t>15</a:t>
            </a:fld>
            <a:endParaRPr lang="en-US"/>
          </a:p>
        </p:txBody>
      </p:sp>
    </p:spTree>
    <p:extLst>
      <p:ext uri="{BB962C8B-B14F-4D97-AF65-F5344CB8AC3E}">
        <p14:creationId xmlns:p14="http://schemas.microsoft.com/office/powerpoint/2010/main" val="28625352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9C6520-A16E-0B42-87D2-43D497450D3B}" type="slidenum">
              <a:rPr lang="en-US" smtClean="0"/>
              <a:t>16</a:t>
            </a:fld>
            <a:endParaRPr lang="en-US"/>
          </a:p>
        </p:txBody>
      </p:sp>
    </p:spTree>
    <p:extLst>
      <p:ext uri="{BB962C8B-B14F-4D97-AF65-F5344CB8AC3E}">
        <p14:creationId xmlns:p14="http://schemas.microsoft.com/office/powerpoint/2010/main" val="11832641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9C6520-A16E-0B42-87D2-43D497450D3B}" type="slidenum">
              <a:rPr lang="en-US" smtClean="0"/>
              <a:t>17</a:t>
            </a:fld>
            <a:endParaRPr lang="en-US"/>
          </a:p>
        </p:txBody>
      </p:sp>
    </p:spTree>
    <p:extLst>
      <p:ext uri="{BB962C8B-B14F-4D97-AF65-F5344CB8AC3E}">
        <p14:creationId xmlns:p14="http://schemas.microsoft.com/office/powerpoint/2010/main" val="1129993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9C6520-A16E-0B42-87D2-43D497450D3B}" type="slidenum">
              <a:rPr lang="en-US" smtClean="0"/>
              <a:t>18</a:t>
            </a:fld>
            <a:endParaRPr lang="en-US"/>
          </a:p>
        </p:txBody>
      </p:sp>
    </p:spTree>
    <p:extLst>
      <p:ext uri="{BB962C8B-B14F-4D97-AF65-F5344CB8AC3E}">
        <p14:creationId xmlns:p14="http://schemas.microsoft.com/office/powerpoint/2010/main" val="33230819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9C6520-A16E-0B42-87D2-43D497450D3B}" type="slidenum">
              <a:rPr lang="en-US" smtClean="0"/>
              <a:t>19</a:t>
            </a:fld>
            <a:endParaRPr lang="en-US"/>
          </a:p>
        </p:txBody>
      </p:sp>
    </p:spTree>
    <p:extLst>
      <p:ext uri="{BB962C8B-B14F-4D97-AF65-F5344CB8AC3E}">
        <p14:creationId xmlns:p14="http://schemas.microsoft.com/office/powerpoint/2010/main" val="2631978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00C8F2-9793-904A-B71D-E8BD4192322A}" type="slidenum">
              <a:rPr lang="en-US" smtClean="0"/>
              <a:t>2</a:t>
            </a:fld>
            <a:endParaRPr lang="en-US"/>
          </a:p>
        </p:txBody>
      </p:sp>
    </p:spTree>
    <p:extLst>
      <p:ext uri="{BB962C8B-B14F-4D97-AF65-F5344CB8AC3E}">
        <p14:creationId xmlns:p14="http://schemas.microsoft.com/office/powerpoint/2010/main" val="24570730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9C6520-A16E-0B42-87D2-43D497450D3B}" type="slidenum">
              <a:rPr lang="en-US" smtClean="0"/>
              <a:t>20</a:t>
            </a:fld>
            <a:endParaRPr lang="en-US"/>
          </a:p>
        </p:txBody>
      </p:sp>
    </p:spTree>
    <p:extLst>
      <p:ext uri="{BB962C8B-B14F-4D97-AF65-F5344CB8AC3E}">
        <p14:creationId xmlns:p14="http://schemas.microsoft.com/office/powerpoint/2010/main" val="22804349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9C6520-A16E-0B42-87D2-43D497450D3B}" type="slidenum">
              <a:rPr lang="en-US" smtClean="0"/>
              <a:t>21</a:t>
            </a:fld>
            <a:endParaRPr lang="en-US"/>
          </a:p>
        </p:txBody>
      </p:sp>
    </p:spTree>
    <p:extLst>
      <p:ext uri="{BB962C8B-B14F-4D97-AF65-F5344CB8AC3E}">
        <p14:creationId xmlns:p14="http://schemas.microsoft.com/office/powerpoint/2010/main" val="34543007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9C6520-A16E-0B42-87D2-43D497450D3B}" type="slidenum">
              <a:rPr lang="en-US" smtClean="0"/>
              <a:t>22</a:t>
            </a:fld>
            <a:endParaRPr lang="en-US"/>
          </a:p>
        </p:txBody>
      </p:sp>
    </p:spTree>
    <p:extLst>
      <p:ext uri="{BB962C8B-B14F-4D97-AF65-F5344CB8AC3E}">
        <p14:creationId xmlns:p14="http://schemas.microsoft.com/office/powerpoint/2010/main" val="31549011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9C6520-A16E-0B42-87D2-43D497450D3B}" type="slidenum">
              <a:rPr lang="en-US" smtClean="0"/>
              <a:t>23</a:t>
            </a:fld>
            <a:endParaRPr lang="en-US"/>
          </a:p>
        </p:txBody>
      </p:sp>
    </p:spTree>
    <p:extLst>
      <p:ext uri="{BB962C8B-B14F-4D97-AF65-F5344CB8AC3E}">
        <p14:creationId xmlns:p14="http://schemas.microsoft.com/office/powerpoint/2010/main" val="37180830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9C6520-A16E-0B42-87D2-43D497450D3B}" type="slidenum">
              <a:rPr lang="en-US" smtClean="0"/>
              <a:t>24</a:t>
            </a:fld>
            <a:endParaRPr lang="en-US"/>
          </a:p>
        </p:txBody>
      </p:sp>
    </p:spTree>
    <p:extLst>
      <p:ext uri="{BB962C8B-B14F-4D97-AF65-F5344CB8AC3E}">
        <p14:creationId xmlns:p14="http://schemas.microsoft.com/office/powerpoint/2010/main" val="39144577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9C6520-A16E-0B42-87D2-43D497450D3B}" type="slidenum">
              <a:rPr lang="en-US" smtClean="0"/>
              <a:t>25</a:t>
            </a:fld>
            <a:endParaRPr lang="en-US"/>
          </a:p>
        </p:txBody>
      </p:sp>
    </p:spTree>
    <p:extLst>
      <p:ext uri="{BB962C8B-B14F-4D97-AF65-F5344CB8AC3E}">
        <p14:creationId xmlns:p14="http://schemas.microsoft.com/office/powerpoint/2010/main" val="3292873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00C8F2-9793-904A-B71D-E8BD4192322A}" type="slidenum">
              <a:rPr lang="en-US" smtClean="0"/>
              <a:t>3</a:t>
            </a:fld>
            <a:endParaRPr lang="en-US"/>
          </a:p>
        </p:txBody>
      </p:sp>
    </p:spTree>
    <p:extLst>
      <p:ext uri="{BB962C8B-B14F-4D97-AF65-F5344CB8AC3E}">
        <p14:creationId xmlns:p14="http://schemas.microsoft.com/office/powerpoint/2010/main" val="1212838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baseline="0" dirty="0" smtClean="0"/>
              <a:t>Guilds of Innkeepers and Catering Operators. This was a soup vendor (the Original Soup Nazi!)– who sold his/her soup as “le Restaurant Divine” the “Divine Restorative”</a:t>
            </a:r>
          </a:p>
          <a:p>
            <a:endParaRPr lang="en-US" baseline="0" dirty="0" smtClean="0"/>
          </a:p>
          <a:p>
            <a:r>
              <a:rPr lang="en-US" sz="1200" kern="1200" dirty="0" smtClean="0">
                <a:solidFill>
                  <a:schemeClr val="tx1"/>
                </a:solidFill>
                <a:latin typeface="+mn-lt"/>
                <a:ea typeface="+mn-ea"/>
                <a:cs typeface="+mn-cs"/>
              </a:rPr>
              <a:t>In 1878 Harvey started </a:t>
            </a:r>
            <a:r>
              <a:rPr lang="en-US" sz="1200" u="none" kern="1200" dirty="0" smtClean="0">
                <a:solidFill>
                  <a:schemeClr val="bg1"/>
                </a:solidFill>
                <a:latin typeface="+mn-lt"/>
                <a:ea typeface="+mn-ea"/>
                <a:cs typeface="+mn-cs"/>
              </a:rPr>
              <a:t>the </a:t>
            </a:r>
            <a:r>
              <a:rPr lang="en-US" sz="1200" u="none" kern="1200" dirty="0" smtClean="0">
                <a:solidFill>
                  <a:schemeClr val="bg1"/>
                </a:solidFill>
                <a:latin typeface="+mn-lt"/>
                <a:ea typeface="+mn-ea"/>
                <a:cs typeface="+mn-cs"/>
                <a:hlinkClick r:id="rId3"/>
              </a:rPr>
              <a:t>first of his eating house-hotel establishments along the AT&amp;SF tracks in </a:t>
            </a:r>
            <a:r>
              <a:rPr lang="en-US" sz="1200" u="none" kern="1200" dirty="0" smtClean="0">
                <a:solidFill>
                  <a:schemeClr val="bg1"/>
                </a:solidFill>
                <a:latin typeface="+mn-lt"/>
                <a:ea typeface="+mn-ea"/>
                <a:cs typeface="+mn-cs"/>
                <a:hlinkClick r:id="rId4"/>
              </a:rPr>
              <a:t>Florence, Kansas.[1][2] The rapid growth of the Harvey House chain soon followed.</a:t>
            </a:r>
          </a:p>
          <a:p>
            <a:r>
              <a:rPr lang="en-US" sz="1200" u="none" kern="1200" dirty="0" smtClean="0">
                <a:solidFill>
                  <a:schemeClr val="bg1"/>
                </a:solidFill>
                <a:latin typeface="+mn-lt"/>
                <a:ea typeface="+mn-ea"/>
                <a:cs typeface="+mn-cs"/>
              </a:rPr>
              <a:t>Fred Harvey is credited with creating the </a:t>
            </a:r>
            <a:r>
              <a:rPr lang="en-US" sz="1200" u="none" kern="1200" dirty="0" err="1" smtClean="0">
                <a:solidFill>
                  <a:schemeClr val="bg1"/>
                </a:solidFill>
                <a:latin typeface="+mn-lt"/>
                <a:ea typeface="+mn-ea"/>
                <a:cs typeface="+mn-cs"/>
              </a:rPr>
              <a:t>first</a:t>
            </a:r>
            <a:r>
              <a:rPr lang="en-US" sz="1200" u="none" kern="1200" dirty="0" err="1" smtClean="0">
                <a:solidFill>
                  <a:schemeClr val="bg1"/>
                </a:solidFill>
                <a:latin typeface="+mn-lt"/>
                <a:ea typeface="+mn-ea"/>
                <a:cs typeface="+mn-cs"/>
                <a:hlinkClick r:id="rId5"/>
              </a:rPr>
              <a:t>restaurant</a:t>
            </a:r>
            <a:r>
              <a:rPr lang="en-US" sz="1200" u="none" kern="1200" dirty="0" smtClean="0">
                <a:solidFill>
                  <a:schemeClr val="bg1"/>
                </a:solidFill>
                <a:latin typeface="+mn-lt"/>
                <a:ea typeface="+mn-ea"/>
                <a:cs typeface="+mn-cs"/>
                <a:hlinkClick r:id="rId5"/>
              </a:rPr>
              <a:t> chain in the United States. Harvey and his company also became leaders in promoting tourism in the American Southwest in the late 19th century. The company and its employees, including the famous waitresses who came to be known as "Harvey Girls", successfully brought new higher standards of both civility and dining to a region widely regarded in the era as "the Wild West". The popularity of the Harvey Girls grew even stronger in 1946, when </a:t>
            </a:r>
            <a:r>
              <a:rPr lang="en-US" sz="1200" u="none" kern="1200" dirty="0" smtClean="0">
                <a:solidFill>
                  <a:schemeClr val="bg1"/>
                </a:solidFill>
                <a:latin typeface="+mn-lt"/>
                <a:ea typeface="+mn-ea"/>
                <a:cs typeface="+mn-cs"/>
                <a:hlinkClick r:id="rId6"/>
              </a:rPr>
              <a:t>Judy Garland starred in the film version of Samuel Hopkins Adams’ novel </a:t>
            </a:r>
            <a:r>
              <a:rPr lang="en-US" sz="1200" i="1" u="none" kern="1200" dirty="0" smtClean="0">
                <a:solidFill>
                  <a:schemeClr val="bg1"/>
                </a:solidFill>
                <a:latin typeface="+mn-lt"/>
                <a:ea typeface="+mn-ea"/>
                <a:cs typeface="+mn-cs"/>
                <a:hlinkClick r:id="rId7"/>
              </a:rPr>
              <a:t>The Harvey Girls.[3]</a:t>
            </a:r>
            <a:endParaRPr lang="en-US" u="none" baseline="0" dirty="0" smtClean="0">
              <a:solidFill>
                <a:schemeClr val="bg1"/>
              </a:solidFill>
            </a:endParaRPr>
          </a:p>
          <a:p>
            <a:endParaRPr lang="en-US" u="none" baseline="0" dirty="0" smtClean="0">
              <a:solidFill>
                <a:schemeClr val="bg1"/>
              </a:solidFill>
            </a:endParaRPr>
          </a:p>
          <a:p>
            <a:r>
              <a:rPr lang="en-US" u="none" baseline="0" dirty="0" smtClean="0">
                <a:solidFill>
                  <a:schemeClr val="bg1"/>
                </a:solidFill>
              </a:rPr>
              <a:t> </a:t>
            </a:r>
            <a:endParaRPr lang="en-US" u="none" baseline="0" dirty="0" smtClean="0">
              <a:solidFill>
                <a:schemeClr val="bg1"/>
              </a:solidFill>
            </a:endParaRPr>
          </a:p>
          <a:p>
            <a:endParaRPr lang="en-US" dirty="0"/>
          </a:p>
        </p:txBody>
      </p:sp>
      <p:sp>
        <p:nvSpPr>
          <p:cNvPr id="4" name="Slide Number Placeholder 3"/>
          <p:cNvSpPr>
            <a:spLocks noGrp="1"/>
          </p:cNvSpPr>
          <p:nvPr>
            <p:ph type="sldNum" sz="quarter" idx="10"/>
          </p:nvPr>
        </p:nvSpPr>
        <p:spPr/>
        <p:txBody>
          <a:bodyPr/>
          <a:lstStyle/>
          <a:p>
            <a:fld id="{E100C8F2-9793-904A-B71D-E8BD4192322A}" type="slidenum">
              <a:rPr lang="en-US" smtClean="0"/>
              <a:t>4</a:t>
            </a:fld>
            <a:endParaRPr lang="en-US"/>
          </a:p>
        </p:txBody>
      </p:sp>
    </p:spTree>
    <p:extLst>
      <p:ext uri="{BB962C8B-B14F-4D97-AF65-F5344CB8AC3E}">
        <p14:creationId xmlns:p14="http://schemas.microsoft.com/office/powerpoint/2010/main" val="578799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9C6520-A16E-0B42-87D2-43D497450D3B}" type="slidenum">
              <a:rPr lang="en-US" smtClean="0"/>
              <a:t>5</a:t>
            </a:fld>
            <a:endParaRPr lang="en-US"/>
          </a:p>
        </p:txBody>
      </p:sp>
    </p:spTree>
    <p:extLst>
      <p:ext uri="{BB962C8B-B14F-4D97-AF65-F5344CB8AC3E}">
        <p14:creationId xmlns:p14="http://schemas.microsoft.com/office/powerpoint/2010/main" val="1470974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9C6520-A16E-0B42-87D2-43D497450D3B}" type="slidenum">
              <a:rPr lang="en-US" smtClean="0"/>
              <a:t>6</a:t>
            </a:fld>
            <a:endParaRPr lang="en-US"/>
          </a:p>
        </p:txBody>
      </p:sp>
    </p:spTree>
    <p:extLst>
      <p:ext uri="{BB962C8B-B14F-4D97-AF65-F5344CB8AC3E}">
        <p14:creationId xmlns:p14="http://schemas.microsoft.com/office/powerpoint/2010/main" val="2552675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9C6520-A16E-0B42-87D2-43D497450D3B}" type="slidenum">
              <a:rPr lang="en-US" smtClean="0"/>
              <a:t>7</a:t>
            </a:fld>
            <a:endParaRPr lang="en-US"/>
          </a:p>
        </p:txBody>
      </p:sp>
    </p:spTree>
    <p:extLst>
      <p:ext uri="{BB962C8B-B14F-4D97-AF65-F5344CB8AC3E}">
        <p14:creationId xmlns:p14="http://schemas.microsoft.com/office/powerpoint/2010/main" val="1867574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9C6520-A16E-0B42-87D2-43D497450D3B}" type="slidenum">
              <a:rPr lang="en-US" smtClean="0"/>
              <a:t>8</a:t>
            </a:fld>
            <a:endParaRPr lang="en-US"/>
          </a:p>
        </p:txBody>
      </p:sp>
    </p:spTree>
    <p:extLst>
      <p:ext uri="{BB962C8B-B14F-4D97-AF65-F5344CB8AC3E}">
        <p14:creationId xmlns:p14="http://schemas.microsoft.com/office/powerpoint/2010/main" val="950307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9C6520-A16E-0B42-87D2-43D497450D3B}" type="slidenum">
              <a:rPr lang="en-US" smtClean="0"/>
              <a:t>9</a:t>
            </a:fld>
            <a:endParaRPr lang="en-US"/>
          </a:p>
        </p:txBody>
      </p:sp>
    </p:spTree>
    <p:extLst>
      <p:ext uri="{BB962C8B-B14F-4D97-AF65-F5344CB8AC3E}">
        <p14:creationId xmlns:p14="http://schemas.microsoft.com/office/powerpoint/2010/main" val="3618902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endParaRPr kumimoji="0" lang="en-US"/>
          </a:p>
        </p:txBody>
      </p:sp>
      <p:sp>
        <p:nvSpPr>
          <p:cNvPr id="30" name="Date Placeholder 29"/>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8/27/13</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kumimoji="0" lang="en-US"/>
          </a:p>
        </p:txBody>
      </p:sp>
      <p:sp>
        <p:nvSpPr>
          <p:cNvPr id="3" name="Vertical Text Placeholder 2"/>
          <p:cNvSpPr>
            <a:spLocks noGrp="1"/>
          </p:cNvSpPr>
          <p:nvPr>
            <p:ph type="body" orient="vert" idx="1"/>
          </p:nvPr>
        </p:nvSpPr>
        <p:spPr/>
        <p:txBody>
          <a:bodyPr vert="eaVer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8/27/13</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8/27/13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endParaRPr kumimoji="0" lang="en-US"/>
          </a:p>
        </p:txBody>
      </p:sp>
      <p:sp>
        <p:nvSpPr>
          <p:cNvPr id="3" name="Content Placeholder 2"/>
          <p:cNvSpPr>
            <a:spLocks noGrp="1"/>
          </p:cNvSpPr>
          <p:nvPr>
            <p:ph idx="1"/>
          </p:nvPr>
        </p:nvSpPr>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8/27/13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8/27/13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8/27/13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endParaRPr kumimoji="0" lang="en-US"/>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endParaRPr kumimoji="0" lang="en-US"/>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8/27/13</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8/27/13</a:t>
            </a:fld>
            <a:endParaRPr lang="en-US"/>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eaLnBrk="1" latinLnBrk="0" hangingPunct="1"/>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8/27/13</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endParaRPr kumimoji="0" lang="en-US"/>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8/27/13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156448" y="6422064"/>
            <a:ext cx="762000" cy="365125"/>
          </a:xfrm>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endParaRPr kumimoji="0" lang="en-US"/>
          </a:p>
        </p:txBody>
      </p:sp>
      <p:sp>
        <p:nvSpPr>
          <p:cNvPr id="5" name="Date Placeholder 4"/>
          <p:cNvSpPr>
            <a:spLocks noGrp="1"/>
          </p:cNvSpPr>
          <p:nvPr>
            <p:ph type="dt" sz="half" idx="10"/>
          </p:nvPr>
        </p:nvSpPr>
        <p:spPr>
          <a:xfrm>
            <a:off x="457200" y="6422064"/>
            <a:ext cx="2133600" cy="365125"/>
          </a:xfrm>
        </p:spPr>
        <p:txBody>
          <a:bodyPr/>
          <a:lstStyle/>
          <a:p>
            <a:pPr eaLnBrk="1" latinLnBrk="0" hangingPunct="1"/>
            <a:fld id="{E637BB6B-EE1B-48FB-8575-0D55C373DE88}" type="datetimeFigureOut">
              <a:rPr lang="en-US" smtClean="0"/>
              <a:pPr eaLnBrk="1" latinLnBrk="0" hangingPunct="1"/>
              <a:t>8/27/13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eaLnBrk="1" latinLnBrk="0" hangingPunct="1"/>
            <a:fld id="{E637BB6B-EE1B-48FB-8575-0D55C373DE88}" type="datetimeFigureOut">
              <a:rPr lang="en-US" smtClean="0"/>
              <a:pPr eaLnBrk="1" latinLnBrk="0" hangingPunct="1"/>
              <a:t>8/27/13</a:t>
            </a:fld>
            <a:endParaRPr lang="en-US" sz="1000">
              <a:solidFill>
                <a:schemeClr val="tx2">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eaLnBrk="1" latinLnBrk="0" hangingPunct="1"/>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Food and Beverage Management   </a:t>
            </a:r>
            <a:endParaRPr lang="en-US" dirty="0"/>
          </a:p>
        </p:txBody>
      </p:sp>
      <p:sp>
        <p:nvSpPr>
          <p:cNvPr id="3" name="Subtitle 2"/>
          <p:cNvSpPr>
            <a:spLocks noGrp="1"/>
          </p:cNvSpPr>
          <p:nvPr>
            <p:ph type="subTitle" idx="1"/>
          </p:nvPr>
        </p:nvSpPr>
        <p:spPr/>
        <p:txBody>
          <a:bodyPr/>
          <a:lstStyle/>
          <a:p>
            <a:r>
              <a:rPr lang="en-US" dirty="0" smtClean="0"/>
              <a:t>Chapter 1 – The Food Service Industry</a:t>
            </a:r>
            <a:endParaRPr lang="en-US" dirty="0"/>
          </a:p>
        </p:txBody>
      </p:sp>
    </p:spTree>
    <p:extLst>
      <p:ext uri="{BB962C8B-B14F-4D97-AF65-F5344CB8AC3E}">
        <p14:creationId xmlns:p14="http://schemas.microsoft.com/office/powerpoint/2010/main" val="2192428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23900"/>
            <a:ext cx="7467600" cy="5402263"/>
          </a:xfrm>
        </p:spPr>
        <p:txBody>
          <a:bodyPr/>
          <a:lstStyle/>
          <a:p>
            <a:pPr marL="36576" indent="0">
              <a:buNone/>
            </a:pPr>
            <a:r>
              <a:rPr lang="en-US" sz="3600" dirty="0" smtClean="0"/>
              <a:t>Lodging Food Service Operations</a:t>
            </a:r>
          </a:p>
          <a:p>
            <a:r>
              <a:rPr lang="en-US" dirty="0" smtClean="0"/>
              <a:t>Full Service</a:t>
            </a:r>
          </a:p>
          <a:p>
            <a:pPr lvl="1"/>
            <a:r>
              <a:rPr lang="en-US" dirty="0" smtClean="0"/>
              <a:t>A La Carte Dining – Gourmet to Family</a:t>
            </a:r>
          </a:p>
          <a:p>
            <a:pPr lvl="1"/>
            <a:r>
              <a:rPr lang="en-US" dirty="0" smtClean="0"/>
              <a:t>Catering</a:t>
            </a:r>
          </a:p>
          <a:p>
            <a:pPr lvl="1"/>
            <a:r>
              <a:rPr lang="en-US" dirty="0" smtClean="0"/>
              <a:t>Room Service</a:t>
            </a:r>
          </a:p>
          <a:p>
            <a:pPr lvl="1"/>
            <a:r>
              <a:rPr lang="en-US" dirty="0" smtClean="0"/>
              <a:t>Coffee shops</a:t>
            </a:r>
          </a:p>
          <a:p>
            <a:pPr lvl="1"/>
            <a:r>
              <a:rPr lang="en-US" dirty="0" smtClean="0"/>
              <a:t>Bars</a:t>
            </a:r>
          </a:p>
          <a:p>
            <a:r>
              <a:rPr lang="en-US" dirty="0" smtClean="0"/>
              <a:t>Limited Service</a:t>
            </a:r>
          </a:p>
          <a:p>
            <a:pPr lvl="1"/>
            <a:r>
              <a:rPr lang="en-US" dirty="0" smtClean="0"/>
              <a:t>“Lobby Food Service”</a:t>
            </a:r>
          </a:p>
          <a:p>
            <a:pPr lvl="1"/>
            <a:r>
              <a:rPr lang="en-US" dirty="0" smtClean="0"/>
              <a:t>None</a:t>
            </a:r>
            <a:endParaRPr lang="en-US" dirty="0"/>
          </a:p>
        </p:txBody>
      </p:sp>
    </p:spTree>
    <p:extLst>
      <p:ext uri="{BB962C8B-B14F-4D97-AF65-F5344CB8AC3E}">
        <p14:creationId xmlns:p14="http://schemas.microsoft.com/office/powerpoint/2010/main" val="3239687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Commercial Facilities</a:t>
            </a:r>
            <a:endParaRPr lang="en-US" dirty="0"/>
          </a:p>
        </p:txBody>
      </p:sp>
      <p:sp>
        <p:nvSpPr>
          <p:cNvPr id="3" name="Content Placeholder 2"/>
          <p:cNvSpPr>
            <a:spLocks noGrp="1"/>
          </p:cNvSpPr>
          <p:nvPr>
            <p:ph idx="1"/>
          </p:nvPr>
        </p:nvSpPr>
        <p:spPr/>
        <p:txBody>
          <a:bodyPr/>
          <a:lstStyle/>
          <a:p>
            <a:r>
              <a:rPr lang="en-US" dirty="0" smtClean="0"/>
              <a:t>Public Cafeterias</a:t>
            </a:r>
          </a:p>
          <a:p>
            <a:r>
              <a:rPr lang="en-US" dirty="0" smtClean="0"/>
              <a:t>Bars, Taverns, Lounges</a:t>
            </a:r>
          </a:p>
          <a:p>
            <a:r>
              <a:rPr lang="en-US" dirty="0" smtClean="0"/>
              <a:t>Ice Cream Stands</a:t>
            </a:r>
          </a:p>
          <a:p>
            <a:r>
              <a:rPr lang="en-US" dirty="0" smtClean="0"/>
              <a:t>Caterers</a:t>
            </a:r>
          </a:p>
          <a:p>
            <a:r>
              <a:rPr lang="en-US" dirty="0" smtClean="0"/>
              <a:t>Food carts and trucks</a:t>
            </a:r>
            <a:endParaRPr lang="en-US" dirty="0"/>
          </a:p>
        </p:txBody>
      </p:sp>
    </p:spTree>
    <p:extLst>
      <p:ext uri="{BB962C8B-B14F-4D97-AF65-F5344CB8AC3E}">
        <p14:creationId xmlns:p14="http://schemas.microsoft.com/office/powerpoint/2010/main" val="3327507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Commercial Operations</a:t>
            </a:r>
            <a:endParaRPr lang="en-US" dirty="0"/>
          </a:p>
        </p:txBody>
      </p:sp>
      <p:sp>
        <p:nvSpPr>
          <p:cNvPr id="3" name="Content Placeholder 2"/>
          <p:cNvSpPr>
            <a:spLocks noGrp="1"/>
          </p:cNvSpPr>
          <p:nvPr>
            <p:ph idx="1"/>
          </p:nvPr>
        </p:nvSpPr>
        <p:spPr/>
        <p:txBody>
          <a:bodyPr/>
          <a:lstStyle/>
          <a:p>
            <a:r>
              <a:rPr lang="en-US" dirty="0" smtClean="0"/>
              <a:t>Operations offering Food and Beverage as a component of –but not the primary mission </a:t>
            </a:r>
          </a:p>
          <a:p>
            <a:r>
              <a:rPr lang="en-US" dirty="0" smtClean="0"/>
              <a:t>Usually focus on offering nutritious meals and minimize expenses related to Food and Beverage Operations</a:t>
            </a:r>
            <a:endParaRPr lang="en-US" dirty="0"/>
          </a:p>
        </p:txBody>
      </p:sp>
    </p:spTree>
    <p:extLst>
      <p:ext uri="{BB962C8B-B14F-4D97-AF65-F5344CB8AC3E}">
        <p14:creationId xmlns:p14="http://schemas.microsoft.com/office/powerpoint/2010/main" val="1662941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Commercial </a:t>
            </a:r>
            <a:endParaRPr lang="en-US" dirty="0"/>
          </a:p>
        </p:txBody>
      </p:sp>
      <p:sp>
        <p:nvSpPr>
          <p:cNvPr id="3" name="Content Placeholder 2"/>
          <p:cNvSpPr>
            <a:spLocks noGrp="1"/>
          </p:cNvSpPr>
          <p:nvPr>
            <p:ph idx="1"/>
          </p:nvPr>
        </p:nvSpPr>
        <p:spPr/>
        <p:txBody>
          <a:bodyPr/>
          <a:lstStyle/>
          <a:p>
            <a:r>
              <a:rPr lang="en-US" dirty="0" smtClean="0"/>
              <a:t>Business Industry</a:t>
            </a:r>
          </a:p>
          <a:p>
            <a:r>
              <a:rPr lang="en-US" dirty="0" smtClean="0"/>
              <a:t>Healthcare</a:t>
            </a:r>
          </a:p>
          <a:p>
            <a:r>
              <a:rPr lang="en-US" dirty="0" smtClean="0"/>
              <a:t>Educational</a:t>
            </a:r>
          </a:p>
          <a:p>
            <a:r>
              <a:rPr lang="en-US" dirty="0" smtClean="0"/>
              <a:t>Leisure/recreation</a:t>
            </a:r>
          </a:p>
          <a:p>
            <a:r>
              <a:rPr lang="en-US" dirty="0" smtClean="0"/>
              <a:t>Transportation Organizations</a:t>
            </a:r>
          </a:p>
          <a:p>
            <a:r>
              <a:rPr lang="en-US" dirty="0" smtClean="0"/>
              <a:t>Private Clubs</a:t>
            </a:r>
            <a:endParaRPr lang="en-US" dirty="0"/>
          </a:p>
        </p:txBody>
      </p:sp>
    </p:spTree>
    <p:extLst>
      <p:ext uri="{BB962C8B-B14F-4D97-AF65-F5344CB8AC3E}">
        <p14:creationId xmlns:p14="http://schemas.microsoft.com/office/powerpoint/2010/main" val="1103878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5100"/>
            <a:ext cx="7467600" cy="6337300"/>
          </a:xfrm>
        </p:spPr>
        <p:txBody>
          <a:bodyPr>
            <a:normAutofit/>
          </a:bodyPr>
          <a:lstStyle/>
          <a:p>
            <a:r>
              <a:rPr lang="en-US" sz="2800" dirty="0" smtClean="0"/>
              <a:t>Business / Industry</a:t>
            </a:r>
          </a:p>
          <a:p>
            <a:pPr lvl="1"/>
            <a:r>
              <a:rPr lang="en-US" sz="2000" dirty="0" smtClean="0"/>
              <a:t>Company canteens (Google), Vending </a:t>
            </a:r>
          </a:p>
          <a:p>
            <a:r>
              <a:rPr lang="en-US" sz="2800" dirty="0" smtClean="0"/>
              <a:t>Healthcare</a:t>
            </a:r>
          </a:p>
          <a:p>
            <a:pPr lvl="1"/>
            <a:r>
              <a:rPr lang="en-US" sz="2000" dirty="0" smtClean="0"/>
              <a:t>Hospitals, Orphanages, Nursing Homes</a:t>
            </a:r>
          </a:p>
          <a:p>
            <a:r>
              <a:rPr lang="en-US" sz="2800" dirty="0" smtClean="0"/>
              <a:t>Educational Institutions</a:t>
            </a:r>
          </a:p>
          <a:p>
            <a:pPr lvl="1"/>
            <a:r>
              <a:rPr lang="en-US" sz="2000" dirty="0" smtClean="0"/>
              <a:t>Schools, Universities, Senior meals</a:t>
            </a:r>
          </a:p>
          <a:p>
            <a:r>
              <a:rPr lang="en-US" sz="2800" dirty="0" smtClean="0"/>
              <a:t>Private Clubs</a:t>
            </a:r>
          </a:p>
          <a:p>
            <a:pPr lvl="1"/>
            <a:r>
              <a:rPr lang="en-US" sz="2000" dirty="0" smtClean="0"/>
              <a:t>Country Clubs, Dining Clubs</a:t>
            </a:r>
          </a:p>
          <a:p>
            <a:r>
              <a:rPr lang="en-US" dirty="0" smtClean="0"/>
              <a:t>Leisure and Recreational </a:t>
            </a:r>
          </a:p>
          <a:p>
            <a:pPr lvl="1"/>
            <a:r>
              <a:rPr lang="en-US" sz="2200" dirty="0" smtClean="0"/>
              <a:t>Arenas, Amusement Parks, Casinos, Bowling alleys</a:t>
            </a:r>
          </a:p>
          <a:p>
            <a:r>
              <a:rPr lang="en-US" sz="2800" dirty="0" smtClean="0"/>
              <a:t>Transportation Companies</a:t>
            </a:r>
          </a:p>
          <a:p>
            <a:pPr lvl="1"/>
            <a:r>
              <a:rPr lang="en-US" sz="1800" dirty="0" smtClean="0"/>
              <a:t>Airlines, Trains, Ships</a:t>
            </a:r>
          </a:p>
          <a:p>
            <a:r>
              <a:rPr lang="en-US" sz="2800" dirty="0" smtClean="0"/>
              <a:t>Others</a:t>
            </a:r>
          </a:p>
          <a:p>
            <a:pPr lvl="1"/>
            <a:r>
              <a:rPr lang="en-US" sz="1800" dirty="0" smtClean="0"/>
              <a:t>Prisons, Military, Religious, athletic facilities, Cruise Lines, </a:t>
            </a:r>
          </a:p>
          <a:p>
            <a:endParaRPr lang="en-US" dirty="0"/>
          </a:p>
        </p:txBody>
      </p:sp>
    </p:spTree>
    <p:extLst>
      <p:ext uri="{BB962C8B-B14F-4D97-AF65-F5344CB8AC3E}">
        <p14:creationId xmlns:p14="http://schemas.microsoft.com/office/powerpoint/2010/main" val="3560874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81062"/>
          </a:xfrm>
        </p:spPr>
        <p:txBody>
          <a:bodyPr>
            <a:noAutofit/>
          </a:bodyPr>
          <a:lstStyle/>
          <a:p>
            <a:r>
              <a:rPr lang="en-US" sz="2800" dirty="0" smtClean="0"/>
              <a:t>Organization of Commercial Operations</a:t>
            </a:r>
            <a:endParaRPr lang="en-US" sz="2800" dirty="0"/>
          </a:p>
        </p:txBody>
      </p:sp>
      <p:sp>
        <p:nvSpPr>
          <p:cNvPr id="3" name="Content Placeholder 2"/>
          <p:cNvSpPr>
            <a:spLocks noGrp="1"/>
          </p:cNvSpPr>
          <p:nvPr>
            <p:ph idx="1"/>
          </p:nvPr>
        </p:nvSpPr>
        <p:spPr/>
        <p:txBody>
          <a:bodyPr/>
          <a:lstStyle/>
          <a:p>
            <a:r>
              <a:rPr lang="en-US" dirty="0" smtClean="0"/>
              <a:t>Commercial Food Services – 3 main categories</a:t>
            </a:r>
          </a:p>
          <a:p>
            <a:pPr marL="36576" indent="0">
              <a:buNone/>
            </a:pPr>
            <a:endParaRPr lang="en-US" dirty="0" smtClean="0"/>
          </a:p>
          <a:p>
            <a:pPr lvl="1"/>
            <a:r>
              <a:rPr lang="en-US" dirty="0" smtClean="0"/>
              <a:t>Independents</a:t>
            </a:r>
          </a:p>
          <a:p>
            <a:pPr marL="448056" lvl="1" indent="0">
              <a:buNone/>
            </a:pPr>
            <a:endParaRPr lang="en-US" dirty="0" smtClean="0"/>
          </a:p>
          <a:p>
            <a:pPr lvl="1"/>
            <a:r>
              <a:rPr lang="en-US" dirty="0" smtClean="0"/>
              <a:t>Chain Restaurants</a:t>
            </a:r>
          </a:p>
          <a:p>
            <a:pPr marL="448056" lvl="1" indent="0">
              <a:buNone/>
            </a:pPr>
            <a:endParaRPr lang="en-US" dirty="0" smtClean="0"/>
          </a:p>
          <a:p>
            <a:pPr lvl="1"/>
            <a:r>
              <a:rPr lang="en-US" dirty="0" smtClean="0"/>
              <a:t>Franchises</a:t>
            </a:r>
            <a:endParaRPr lang="en-US" dirty="0"/>
          </a:p>
        </p:txBody>
      </p:sp>
    </p:spTree>
    <p:extLst>
      <p:ext uri="{BB962C8B-B14F-4D97-AF65-F5344CB8AC3E}">
        <p14:creationId xmlns:p14="http://schemas.microsoft.com/office/powerpoint/2010/main" val="801998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6900"/>
            <a:ext cx="7467600" cy="5529263"/>
          </a:xfrm>
        </p:spPr>
        <p:txBody>
          <a:bodyPr/>
          <a:lstStyle/>
          <a:p>
            <a:r>
              <a:rPr lang="en-US" dirty="0" err="1" smtClean="0"/>
              <a:t>Independants</a:t>
            </a:r>
            <a:endParaRPr lang="en-US" dirty="0" smtClean="0"/>
          </a:p>
          <a:p>
            <a:pPr lvl="1"/>
            <a:r>
              <a:rPr lang="en-US" dirty="0" smtClean="0"/>
              <a:t>Owned by an owner or group with no chain affiliation</a:t>
            </a:r>
          </a:p>
          <a:p>
            <a:pPr lvl="1"/>
            <a:r>
              <a:rPr lang="en-US" dirty="0" smtClean="0"/>
              <a:t>May have multiple units</a:t>
            </a:r>
          </a:p>
          <a:p>
            <a:endParaRPr lang="en-US" dirty="0"/>
          </a:p>
          <a:p>
            <a:r>
              <a:rPr lang="en-US" dirty="0" smtClean="0"/>
              <a:t>Chain Restaurants</a:t>
            </a:r>
          </a:p>
          <a:p>
            <a:pPr lvl="1"/>
            <a:r>
              <a:rPr lang="en-US" dirty="0" smtClean="0"/>
              <a:t>Multi Unit Organizations</a:t>
            </a:r>
          </a:p>
          <a:p>
            <a:pPr lvl="1"/>
            <a:r>
              <a:rPr lang="en-US" dirty="0" smtClean="0"/>
              <a:t>Often have the same menu, purchase cooperatively</a:t>
            </a:r>
          </a:p>
          <a:p>
            <a:pPr lvl="1"/>
            <a:r>
              <a:rPr lang="en-US" dirty="0" smtClean="0"/>
              <a:t>Maybe owned by a Company, Franchise company, private owners(s)</a:t>
            </a:r>
          </a:p>
          <a:p>
            <a:endParaRPr lang="en-US" dirty="0"/>
          </a:p>
        </p:txBody>
      </p:sp>
    </p:spTree>
    <p:extLst>
      <p:ext uri="{BB962C8B-B14F-4D97-AF65-F5344CB8AC3E}">
        <p14:creationId xmlns:p14="http://schemas.microsoft.com/office/powerpoint/2010/main" val="2634105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5600"/>
            <a:ext cx="7467600" cy="5770563"/>
          </a:xfrm>
        </p:spPr>
        <p:txBody>
          <a:bodyPr/>
          <a:lstStyle/>
          <a:p>
            <a:r>
              <a:rPr lang="en-US" dirty="0" smtClean="0"/>
              <a:t>Advantages of Chain Restaurants</a:t>
            </a:r>
          </a:p>
          <a:p>
            <a:pPr lvl="1"/>
            <a:r>
              <a:rPr lang="en-US" dirty="0" smtClean="0"/>
              <a:t>Easier to acquire cash, credit and long term leases</a:t>
            </a:r>
          </a:p>
          <a:p>
            <a:pPr lvl="1"/>
            <a:r>
              <a:rPr lang="en-US" dirty="0" smtClean="0"/>
              <a:t>Scale affords the opportunity to make a mistake</a:t>
            </a:r>
          </a:p>
          <a:p>
            <a:pPr lvl="1"/>
            <a:r>
              <a:rPr lang="en-US" dirty="0" smtClean="0"/>
              <a:t>Ability to experiment (foods, décor, </a:t>
            </a:r>
            <a:r>
              <a:rPr lang="en-US" dirty="0" err="1" smtClean="0"/>
              <a:t>etc</a:t>
            </a:r>
            <a:r>
              <a:rPr lang="en-US" dirty="0" smtClean="0"/>
              <a:t>)</a:t>
            </a:r>
          </a:p>
          <a:p>
            <a:pPr lvl="1"/>
            <a:r>
              <a:rPr lang="en-US" dirty="0" smtClean="0"/>
              <a:t>Personnel advantages</a:t>
            </a:r>
          </a:p>
          <a:p>
            <a:pPr lvl="1"/>
            <a:r>
              <a:rPr lang="en-US" dirty="0" smtClean="0"/>
              <a:t>Can afford specialists (finance, risk management</a:t>
            </a:r>
          </a:p>
          <a:p>
            <a:pPr lvl="1"/>
            <a:r>
              <a:rPr lang="en-US" dirty="0" smtClean="0"/>
              <a:t>Better internal controls – can compare results within units.</a:t>
            </a:r>
          </a:p>
          <a:p>
            <a:endParaRPr lang="en-US" dirty="0"/>
          </a:p>
        </p:txBody>
      </p:sp>
    </p:spTree>
    <p:extLst>
      <p:ext uri="{BB962C8B-B14F-4D97-AF65-F5344CB8AC3E}">
        <p14:creationId xmlns:p14="http://schemas.microsoft.com/office/powerpoint/2010/main" val="1504809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20700"/>
            <a:ext cx="7467600" cy="5605463"/>
          </a:xfrm>
        </p:spPr>
        <p:txBody>
          <a:bodyPr/>
          <a:lstStyle/>
          <a:p>
            <a:r>
              <a:rPr lang="en-US" dirty="0" smtClean="0"/>
              <a:t>Disadvantages of Chains</a:t>
            </a:r>
          </a:p>
          <a:p>
            <a:pPr marL="36576" indent="0">
              <a:buNone/>
            </a:pPr>
            <a:endParaRPr lang="en-US" dirty="0" smtClean="0"/>
          </a:p>
          <a:p>
            <a:pPr lvl="1"/>
            <a:r>
              <a:rPr lang="en-US" dirty="0" smtClean="0"/>
              <a:t>Difficult to keep up with changing markets and economic conditions</a:t>
            </a:r>
          </a:p>
          <a:p>
            <a:pPr lvl="1"/>
            <a:r>
              <a:rPr lang="en-US" dirty="0" smtClean="0"/>
              <a:t>Bureaucracy creep slows and can hamper efficiency</a:t>
            </a:r>
          </a:p>
          <a:p>
            <a:pPr lvl="1"/>
            <a:r>
              <a:rPr lang="en-US" dirty="0" smtClean="0"/>
              <a:t>Single bad event can damage the entire chain </a:t>
            </a:r>
            <a:endParaRPr lang="en-US" dirty="0"/>
          </a:p>
        </p:txBody>
      </p:sp>
    </p:spTree>
    <p:extLst>
      <p:ext uri="{BB962C8B-B14F-4D97-AF65-F5344CB8AC3E}">
        <p14:creationId xmlns:p14="http://schemas.microsoft.com/office/powerpoint/2010/main" val="1712533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fontScale="90000"/>
          </a:bodyPr>
          <a:lstStyle/>
          <a:p>
            <a:r>
              <a:rPr lang="en-US" dirty="0" smtClean="0"/>
              <a:t>Franchises</a:t>
            </a:r>
            <a:endParaRPr lang="en-US" dirty="0"/>
          </a:p>
        </p:txBody>
      </p:sp>
      <p:sp>
        <p:nvSpPr>
          <p:cNvPr id="3" name="Content Placeholder 2"/>
          <p:cNvSpPr>
            <a:spLocks noGrp="1"/>
          </p:cNvSpPr>
          <p:nvPr>
            <p:ph idx="1"/>
          </p:nvPr>
        </p:nvSpPr>
        <p:spPr/>
        <p:txBody>
          <a:bodyPr/>
          <a:lstStyle/>
          <a:p>
            <a:pPr lvl="1"/>
            <a:r>
              <a:rPr lang="en-US" dirty="0" smtClean="0"/>
              <a:t>Special category of Chain Restaurants</a:t>
            </a:r>
          </a:p>
          <a:p>
            <a:pPr lvl="1"/>
            <a:r>
              <a:rPr lang="en-US" dirty="0" smtClean="0"/>
              <a:t>Franchisee pays a fee to for the right use the Name, Design and Business </a:t>
            </a:r>
            <a:r>
              <a:rPr lang="en-US" dirty="0"/>
              <a:t>M</a:t>
            </a:r>
            <a:r>
              <a:rPr lang="en-US" dirty="0" smtClean="0"/>
              <a:t>ethods of the Franchisor</a:t>
            </a:r>
          </a:p>
          <a:p>
            <a:pPr lvl="1"/>
            <a:r>
              <a:rPr lang="en-US" dirty="0" smtClean="0"/>
              <a:t>Franchisees are often local investors</a:t>
            </a:r>
          </a:p>
          <a:p>
            <a:pPr lvl="1"/>
            <a:r>
              <a:rPr lang="en-US" dirty="0" smtClean="0"/>
              <a:t>Maybe be required to pay royalty fees on a percentage of revenue, advertising fees, sign rentals, food products etc.</a:t>
            </a:r>
            <a:endParaRPr lang="en-US" dirty="0"/>
          </a:p>
        </p:txBody>
      </p:sp>
    </p:spTree>
    <p:extLst>
      <p:ext uri="{BB962C8B-B14F-4D97-AF65-F5344CB8AC3E}">
        <p14:creationId xmlns:p14="http://schemas.microsoft.com/office/powerpoint/2010/main" val="20121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9237" y="1208889"/>
            <a:ext cx="7408333" cy="4652388"/>
          </a:xfrm>
        </p:spPr>
        <p:txBody>
          <a:bodyPr>
            <a:normAutofit/>
          </a:bodyPr>
          <a:lstStyle/>
          <a:p>
            <a:pPr marL="0" indent="0">
              <a:buNone/>
            </a:pPr>
            <a:r>
              <a:rPr lang="en-US" sz="2000" dirty="0" smtClean="0"/>
              <a:t>The History of Food Service –</a:t>
            </a:r>
          </a:p>
          <a:p>
            <a:pPr marL="0" indent="0">
              <a:buNone/>
            </a:pPr>
            <a:endParaRPr lang="en-US" sz="2000" dirty="0" smtClean="0"/>
          </a:p>
          <a:p>
            <a:pPr marL="342900" indent="-342900">
              <a:buFontTx/>
              <a:buChar char="-"/>
            </a:pPr>
            <a:r>
              <a:rPr lang="en-US" sz="2000" dirty="0" smtClean="0"/>
              <a:t>First Restaurants were part of homes that sold rooms and food to travellers</a:t>
            </a:r>
          </a:p>
          <a:p>
            <a:pPr marL="342900" indent="-342900">
              <a:buFontTx/>
              <a:buChar char="-"/>
            </a:pPr>
            <a:r>
              <a:rPr lang="en-US" sz="2000" dirty="0" smtClean="0"/>
              <a:t>By the time of the Roman Empire, Inns were common. </a:t>
            </a:r>
          </a:p>
          <a:p>
            <a:pPr marL="342900" indent="-342900">
              <a:buFontTx/>
              <a:buChar char="-"/>
            </a:pPr>
            <a:r>
              <a:rPr lang="en-US" sz="2000" dirty="0" smtClean="0"/>
              <a:t>The Roman Catholic Church – first “Hotel Chain”</a:t>
            </a:r>
          </a:p>
          <a:p>
            <a:pPr marL="342900" indent="-342900">
              <a:buFontTx/>
              <a:buChar char="-"/>
            </a:pPr>
            <a:r>
              <a:rPr lang="en-US" sz="2000" dirty="0" smtClean="0"/>
              <a:t>Inns and Alehouses in England as early as 1400 AD</a:t>
            </a:r>
          </a:p>
          <a:p>
            <a:pPr marL="342900" indent="-342900">
              <a:buFontTx/>
              <a:buChar char="-"/>
            </a:pPr>
            <a:r>
              <a:rPr lang="en-US" sz="2000" dirty="0" smtClean="0"/>
              <a:t>In the Americas – Cole’s Ordinary was among the first – Boston 1634</a:t>
            </a:r>
          </a:p>
          <a:p>
            <a:pPr marL="342900" indent="-342900">
              <a:buFontTx/>
              <a:buChar char="-"/>
            </a:pPr>
            <a:endParaRPr lang="en-US" sz="2000" dirty="0"/>
          </a:p>
        </p:txBody>
      </p:sp>
      <p:sp>
        <p:nvSpPr>
          <p:cNvPr id="3" name="Title 2"/>
          <p:cNvSpPr>
            <a:spLocks noGrp="1"/>
          </p:cNvSpPr>
          <p:nvPr>
            <p:ph type="title"/>
          </p:nvPr>
        </p:nvSpPr>
        <p:spPr/>
        <p:txBody>
          <a:bodyPr/>
          <a:lstStyle/>
          <a:p>
            <a:r>
              <a:rPr lang="en-US" dirty="0" smtClean="0"/>
              <a:t>Eating is not optional</a:t>
            </a:r>
            <a:endParaRPr lang="en-US" dirty="0"/>
          </a:p>
        </p:txBody>
      </p:sp>
    </p:spTree>
    <p:extLst>
      <p:ext uri="{BB962C8B-B14F-4D97-AF65-F5344CB8AC3E}">
        <p14:creationId xmlns:p14="http://schemas.microsoft.com/office/powerpoint/2010/main" val="3497588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to Franchising</a:t>
            </a:r>
            <a:endParaRPr lang="en-US" dirty="0"/>
          </a:p>
        </p:txBody>
      </p:sp>
      <p:sp>
        <p:nvSpPr>
          <p:cNvPr id="3" name="Content Placeholder 2"/>
          <p:cNvSpPr>
            <a:spLocks noGrp="1"/>
          </p:cNvSpPr>
          <p:nvPr>
            <p:ph idx="1"/>
          </p:nvPr>
        </p:nvSpPr>
        <p:spPr/>
        <p:txBody>
          <a:bodyPr/>
          <a:lstStyle/>
          <a:p>
            <a:r>
              <a:rPr lang="en-US" dirty="0" smtClean="0"/>
              <a:t>Start up assistance</a:t>
            </a:r>
          </a:p>
          <a:p>
            <a:r>
              <a:rPr lang="en-US" dirty="0" smtClean="0"/>
              <a:t>Company training programs</a:t>
            </a:r>
          </a:p>
          <a:p>
            <a:r>
              <a:rPr lang="en-US" dirty="0" smtClean="0"/>
              <a:t>National Advertising campaigns</a:t>
            </a:r>
          </a:p>
          <a:p>
            <a:r>
              <a:rPr lang="en-US" dirty="0" smtClean="0"/>
              <a:t>Name Recognition, Food Consistency</a:t>
            </a:r>
          </a:p>
          <a:p>
            <a:r>
              <a:rPr lang="en-US" dirty="0" smtClean="0"/>
              <a:t>Lower food cost with volume purchasing</a:t>
            </a:r>
          </a:p>
          <a:p>
            <a:r>
              <a:rPr lang="en-US" dirty="0" smtClean="0"/>
              <a:t>Tested operating procedures</a:t>
            </a:r>
          </a:p>
          <a:p>
            <a:r>
              <a:rPr lang="en-US" dirty="0" smtClean="0"/>
              <a:t>Employee recruiting</a:t>
            </a:r>
            <a:endParaRPr lang="en-US" dirty="0"/>
          </a:p>
        </p:txBody>
      </p:sp>
    </p:spTree>
    <p:extLst>
      <p:ext uri="{BB962C8B-B14F-4D97-AF65-F5344CB8AC3E}">
        <p14:creationId xmlns:p14="http://schemas.microsoft.com/office/powerpoint/2010/main" val="3788212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a:t>
            </a:r>
            <a:endParaRPr lang="en-US" dirty="0"/>
          </a:p>
        </p:txBody>
      </p:sp>
      <p:sp>
        <p:nvSpPr>
          <p:cNvPr id="3" name="Content Placeholder 2"/>
          <p:cNvSpPr>
            <a:spLocks noGrp="1"/>
          </p:cNvSpPr>
          <p:nvPr>
            <p:ph idx="1"/>
          </p:nvPr>
        </p:nvSpPr>
        <p:spPr/>
        <p:txBody>
          <a:bodyPr>
            <a:normAutofit lnSpcReduction="10000"/>
          </a:bodyPr>
          <a:lstStyle/>
          <a:p>
            <a:r>
              <a:rPr lang="en-US" dirty="0" smtClean="0"/>
              <a:t>Strict Contracts</a:t>
            </a:r>
          </a:p>
          <a:p>
            <a:pPr lvl="1"/>
            <a:r>
              <a:rPr lang="en-US" dirty="0" smtClean="0"/>
              <a:t>Menu set</a:t>
            </a:r>
          </a:p>
          <a:p>
            <a:pPr lvl="1"/>
            <a:r>
              <a:rPr lang="en-US" dirty="0" smtClean="0"/>
              <a:t>Décor set</a:t>
            </a:r>
          </a:p>
          <a:p>
            <a:pPr lvl="1"/>
            <a:r>
              <a:rPr lang="en-US" dirty="0" smtClean="0"/>
              <a:t>Specified production equipment</a:t>
            </a:r>
          </a:p>
          <a:p>
            <a:r>
              <a:rPr lang="en-US" dirty="0" smtClean="0"/>
              <a:t>Contracts tend to favor Franchisor</a:t>
            </a:r>
          </a:p>
          <a:p>
            <a:r>
              <a:rPr lang="en-US" dirty="0" smtClean="0"/>
              <a:t>Little room to negotiate</a:t>
            </a:r>
          </a:p>
          <a:p>
            <a:endParaRPr lang="en-US" dirty="0"/>
          </a:p>
          <a:p>
            <a:r>
              <a:rPr lang="en-US" dirty="0" smtClean="0"/>
              <a:t>Co Branding – 2 franchises share facilities</a:t>
            </a:r>
          </a:p>
          <a:p>
            <a:endParaRPr lang="en-US" dirty="0"/>
          </a:p>
        </p:txBody>
      </p:sp>
    </p:spTree>
    <p:extLst>
      <p:ext uri="{BB962C8B-B14F-4D97-AF65-F5344CB8AC3E}">
        <p14:creationId xmlns:p14="http://schemas.microsoft.com/office/powerpoint/2010/main" val="103911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Non Commercial Companies and Contract Management Companies</a:t>
            </a:r>
            <a:endParaRPr lang="en-US" sz="2800" dirty="0"/>
          </a:p>
        </p:txBody>
      </p:sp>
      <p:sp>
        <p:nvSpPr>
          <p:cNvPr id="3" name="Content Placeholder 2"/>
          <p:cNvSpPr>
            <a:spLocks noGrp="1"/>
          </p:cNvSpPr>
          <p:nvPr>
            <p:ph idx="1"/>
          </p:nvPr>
        </p:nvSpPr>
        <p:spPr/>
        <p:txBody>
          <a:bodyPr>
            <a:normAutofit/>
          </a:bodyPr>
          <a:lstStyle/>
          <a:p>
            <a:r>
              <a:rPr lang="en-US" sz="2000" dirty="0" smtClean="0"/>
              <a:t>As Pressures for cost containment mixed with lower revenue, there is a need for non commercial operations to operate more like their commercial counterparts</a:t>
            </a:r>
          </a:p>
          <a:p>
            <a:endParaRPr lang="en-US" sz="2000" dirty="0"/>
          </a:p>
          <a:p>
            <a:r>
              <a:rPr lang="en-US" sz="2000" dirty="0" smtClean="0"/>
              <a:t>Advantages</a:t>
            </a:r>
          </a:p>
          <a:p>
            <a:pPr lvl="1"/>
            <a:r>
              <a:rPr lang="en-US" sz="1800" dirty="0" smtClean="0"/>
              <a:t>Large Companies have greater resources to solve problems</a:t>
            </a:r>
          </a:p>
          <a:p>
            <a:pPr lvl="1"/>
            <a:r>
              <a:rPr lang="en-US" sz="1800" dirty="0" smtClean="0"/>
              <a:t>Can save money through effective national negotiations</a:t>
            </a:r>
          </a:p>
          <a:p>
            <a:pPr lvl="1"/>
            <a:r>
              <a:rPr lang="en-US" sz="1800" dirty="0" smtClean="0"/>
              <a:t>Can often operate at lower costs</a:t>
            </a:r>
          </a:p>
          <a:p>
            <a:pPr lvl="1"/>
            <a:r>
              <a:rPr lang="en-US" sz="1800" dirty="0" smtClean="0"/>
              <a:t>Faculty administrators can delegate to food service professionals</a:t>
            </a:r>
            <a:endParaRPr lang="en-US" sz="1800" dirty="0"/>
          </a:p>
        </p:txBody>
      </p:sp>
    </p:spTree>
    <p:extLst>
      <p:ext uri="{BB962C8B-B14F-4D97-AF65-F5344CB8AC3E}">
        <p14:creationId xmlns:p14="http://schemas.microsoft.com/office/powerpoint/2010/main" val="37063549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467600" cy="5745163"/>
          </a:xfrm>
        </p:spPr>
        <p:txBody>
          <a:bodyPr/>
          <a:lstStyle/>
          <a:p>
            <a:r>
              <a:rPr lang="en-US" dirty="0" smtClean="0"/>
              <a:t>Disadvantages to Contract Management Companies</a:t>
            </a:r>
          </a:p>
          <a:p>
            <a:pPr marL="36576" indent="0">
              <a:buNone/>
            </a:pPr>
            <a:endParaRPr lang="en-US" dirty="0" smtClean="0"/>
          </a:p>
          <a:p>
            <a:pPr lvl="1"/>
            <a:r>
              <a:rPr lang="en-US" dirty="0" smtClean="0"/>
              <a:t>May assume too much control – effecting public image</a:t>
            </a:r>
          </a:p>
          <a:p>
            <a:pPr lvl="1"/>
            <a:r>
              <a:rPr lang="en-US" dirty="0" smtClean="0"/>
              <a:t>Some people dislike the profit motivation in non profit type operations</a:t>
            </a:r>
          </a:p>
          <a:p>
            <a:pPr lvl="1"/>
            <a:r>
              <a:rPr lang="en-US" dirty="0" smtClean="0"/>
              <a:t>Concerns of decreased food quality</a:t>
            </a:r>
          </a:p>
          <a:p>
            <a:pPr lvl="1"/>
            <a:r>
              <a:rPr lang="en-US" dirty="0" smtClean="0"/>
              <a:t>Organization may become too dependent on the CMC.</a:t>
            </a:r>
            <a:endParaRPr lang="en-US" dirty="0"/>
          </a:p>
        </p:txBody>
      </p:sp>
    </p:spTree>
    <p:extLst>
      <p:ext uri="{BB962C8B-B14F-4D97-AF65-F5344CB8AC3E}">
        <p14:creationId xmlns:p14="http://schemas.microsoft.com/office/powerpoint/2010/main" val="2000942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Future of Food Service</a:t>
            </a:r>
            <a:endParaRPr lang="en-US" dirty="0"/>
          </a:p>
        </p:txBody>
      </p:sp>
      <p:sp>
        <p:nvSpPr>
          <p:cNvPr id="3" name="Content Placeholder 2"/>
          <p:cNvSpPr>
            <a:spLocks noGrp="1"/>
          </p:cNvSpPr>
          <p:nvPr>
            <p:ph idx="1"/>
          </p:nvPr>
        </p:nvSpPr>
        <p:spPr/>
        <p:txBody>
          <a:bodyPr>
            <a:normAutofit fontScale="92500"/>
          </a:bodyPr>
          <a:lstStyle/>
          <a:p>
            <a:r>
              <a:rPr lang="en-US" dirty="0" smtClean="0"/>
              <a:t>Home Meal Replacements</a:t>
            </a:r>
          </a:p>
          <a:p>
            <a:r>
              <a:rPr lang="en-US" dirty="0" smtClean="0"/>
              <a:t>QSR – new foods and higher quality items</a:t>
            </a:r>
          </a:p>
          <a:p>
            <a:r>
              <a:rPr lang="en-US" dirty="0" smtClean="0"/>
              <a:t>More entertainment in casual restaurants</a:t>
            </a:r>
          </a:p>
          <a:p>
            <a:r>
              <a:rPr lang="en-US" dirty="0" smtClean="0"/>
              <a:t>More offering in non traditional stores (7-11)</a:t>
            </a:r>
          </a:p>
          <a:p>
            <a:r>
              <a:rPr lang="en-US" dirty="0" smtClean="0"/>
              <a:t>Comfort foods, Fusion Cuisine, Healthy choices</a:t>
            </a:r>
          </a:p>
          <a:p>
            <a:r>
              <a:rPr lang="en-US" dirty="0" smtClean="0"/>
              <a:t>Green Restaurants</a:t>
            </a:r>
          </a:p>
          <a:p>
            <a:r>
              <a:rPr lang="en-US" dirty="0" smtClean="0"/>
              <a:t>Improved Technologies</a:t>
            </a:r>
            <a:endParaRPr lang="en-US" dirty="0"/>
          </a:p>
        </p:txBody>
      </p:sp>
    </p:spTree>
    <p:extLst>
      <p:ext uri="{BB962C8B-B14F-4D97-AF65-F5344CB8AC3E}">
        <p14:creationId xmlns:p14="http://schemas.microsoft.com/office/powerpoint/2010/main" val="7373867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a:xfrm>
            <a:off x="457200" y="1219200"/>
            <a:ext cx="7467600" cy="4906963"/>
          </a:xfrm>
        </p:spPr>
        <p:txBody>
          <a:bodyPr>
            <a:normAutofit fontScale="70000" lnSpcReduction="20000"/>
          </a:bodyPr>
          <a:lstStyle/>
          <a:p>
            <a:r>
              <a:rPr lang="en-US" dirty="0" smtClean="0"/>
              <a:t>A La Carte Menu</a:t>
            </a:r>
          </a:p>
          <a:p>
            <a:r>
              <a:rPr lang="en-US" dirty="0" smtClean="0"/>
              <a:t>Chain Restaurant</a:t>
            </a:r>
          </a:p>
          <a:p>
            <a:r>
              <a:rPr lang="en-US" dirty="0" smtClean="0"/>
              <a:t>Co-Branding</a:t>
            </a:r>
          </a:p>
          <a:p>
            <a:r>
              <a:rPr lang="en-US" dirty="0" smtClean="0"/>
              <a:t>Comfort Foods</a:t>
            </a:r>
          </a:p>
          <a:p>
            <a:r>
              <a:rPr lang="en-US" dirty="0" smtClean="0"/>
              <a:t>Commercial Food Service Operation</a:t>
            </a:r>
          </a:p>
          <a:p>
            <a:r>
              <a:rPr lang="en-US" dirty="0" smtClean="0"/>
              <a:t>Franchise</a:t>
            </a:r>
          </a:p>
          <a:p>
            <a:r>
              <a:rPr lang="en-US" dirty="0" smtClean="0"/>
              <a:t>Franchisee</a:t>
            </a:r>
          </a:p>
          <a:p>
            <a:r>
              <a:rPr lang="en-US" dirty="0" smtClean="0"/>
              <a:t>Franchisor</a:t>
            </a:r>
          </a:p>
          <a:p>
            <a:r>
              <a:rPr lang="en-US" dirty="0" smtClean="0"/>
              <a:t>Green Restaurant</a:t>
            </a:r>
          </a:p>
          <a:p>
            <a:r>
              <a:rPr lang="en-US" dirty="0" smtClean="0"/>
              <a:t>Home Meal Replacement</a:t>
            </a:r>
          </a:p>
          <a:p>
            <a:r>
              <a:rPr lang="en-US" dirty="0" smtClean="0"/>
              <a:t>Independent Operation</a:t>
            </a:r>
          </a:p>
          <a:p>
            <a:r>
              <a:rPr lang="en-US" dirty="0" smtClean="0"/>
              <a:t>Lobby Food Service</a:t>
            </a:r>
          </a:p>
          <a:p>
            <a:r>
              <a:rPr lang="en-US" dirty="0" smtClean="0"/>
              <a:t>Non commercial food service operation</a:t>
            </a:r>
          </a:p>
          <a:p>
            <a:r>
              <a:rPr lang="en-US" dirty="0" smtClean="0"/>
              <a:t>Office coffee service</a:t>
            </a:r>
          </a:p>
          <a:p>
            <a:endParaRPr lang="en-US" dirty="0"/>
          </a:p>
        </p:txBody>
      </p:sp>
    </p:spTree>
    <p:extLst>
      <p:ext uri="{BB962C8B-B14F-4D97-AF65-F5344CB8AC3E}">
        <p14:creationId xmlns:p14="http://schemas.microsoft.com/office/powerpoint/2010/main" val="401645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86581" y="1656468"/>
            <a:ext cx="7408333" cy="3793863"/>
          </a:xfrm>
        </p:spPr>
        <p:txBody>
          <a:bodyPr>
            <a:normAutofit lnSpcReduction="10000"/>
          </a:bodyPr>
          <a:lstStyle/>
          <a:p>
            <a:pPr marL="0" indent="0">
              <a:buNone/>
            </a:pPr>
            <a:r>
              <a:rPr lang="en-US" dirty="0"/>
              <a:t> </a:t>
            </a:r>
            <a:r>
              <a:rPr lang="en-US" dirty="0" smtClean="0"/>
              <a:t>    </a:t>
            </a:r>
            <a:r>
              <a:rPr lang="en-US" dirty="0" smtClean="0"/>
              <a:t>The early 20</a:t>
            </a:r>
            <a:r>
              <a:rPr lang="en-US" baseline="30000" dirty="0" smtClean="0"/>
              <a:t>th</a:t>
            </a:r>
            <a:r>
              <a:rPr lang="en-US" dirty="0" smtClean="0"/>
              <a:t> century saw the construction of large modern hotels</a:t>
            </a:r>
          </a:p>
          <a:p>
            <a:pPr marL="0" indent="0">
              <a:buNone/>
            </a:pPr>
            <a:endParaRPr lang="en-US" dirty="0"/>
          </a:p>
          <a:p>
            <a:pPr marL="0" indent="0">
              <a:buNone/>
            </a:pPr>
            <a:r>
              <a:rPr lang="en-US" dirty="0" smtClean="0"/>
              <a:t>1950’s – many felt the quality of food and beverages had declined in hotels.</a:t>
            </a:r>
          </a:p>
          <a:p>
            <a:pPr marL="0" indent="0">
              <a:buNone/>
            </a:pPr>
            <a:endParaRPr lang="en-US" dirty="0"/>
          </a:p>
          <a:p>
            <a:pPr marL="0" indent="0">
              <a:buNone/>
            </a:pPr>
            <a:r>
              <a:rPr lang="en-US" dirty="0" smtClean="0"/>
              <a:t>Today Food and Beverage is considered a prime profit center for many hotels.</a:t>
            </a:r>
            <a:endParaRPr lang="en-US" dirty="0" smtClean="0"/>
          </a:p>
        </p:txBody>
      </p:sp>
      <p:sp>
        <p:nvSpPr>
          <p:cNvPr id="3" name="Title 2"/>
          <p:cNvSpPr>
            <a:spLocks noGrp="1"/>
          </p:cNvSpPr>
          <p:nvPr>
            <p:ph type="title"/>
          </p:nvPr>
        </p:nvSpPr>
        <p:spPr/>
        <p:txBody>
          <a:bodyPr>
            <a:normAutofit fontScale="90000"/>
          </a:bodyPr>
          <a:lstStyle/>
          <a:p>
            <a:r>
              <a:rPr lang="en-US" dirty="0" smtClean="0"/>
              <a:t>Food and Beverage in the Modern Era</a:t>
            </a:r>
            <a:endParaRPr lang="en-US" dirty="0"/>
          </a:p>
        </p:txBody>
      </p:sp>
      <p:sp>
        <p:nvSpPr>
          <p:cNvPr id="4" name="TextBox 3"/>
          <p:cNvSpPr txBox="1"/>
          <p:nvPr/>
        </p:nvSpPr>
        <p:spPr>
          <a:xfrm>
            <a:off x="-1416633" y="3553400"/>
            <a:ext cx="184666"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3977202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01943" lvl="1" indent="0">
              <a:buNone/>
            </a:pPr>
            <a:r>
              <a:rPr lang="en-US" dirty="0" smtClean="0"/>
              <a:t>Began in 1765 in Paris, France – the word restaurant derives from this establishment.</a:t>
            </a:r>
          </a:p>
          <a:p>
            <a:pPr marL="301943" lvl="1" indent="0">
              <a:buNone/>
            </a:pPr>
            <a:endParaRPr lang="en-US" dirty="0" smtClean="0"/>
          </a:p>
          <a:p>
            <a:pPr marL="301943" lvl="1" indent="0">
              <a:buNone/>
            </a:pPr>
            <a:r>
              <a:rPr lang="en-US" dirty="0" smtClean="0"/>
              <a:t>In the U.S. the first restaurant is generally accepted as Delmonico’s in New York City (1827). The group closed in 1923.</a:t>
            </a:r>
          </a:p>
          <a:p>
            <a:pPr marL="301943" lvl="1" indent="0">
              <a:buNone/>
            </a:pPr>
            <a:endParaRPr lang="en-US" dirty="0"/>
          </a:p>
          <a:p>
            <a:pPr marL="301943" lvl="1" indent="0">
              <a:buNone/>
            </a:pPr>
            <a:r>
              <a:rPr lang="en-US" dirty="0" smtClean="0"/>
              <a:t>“Harvey House” was the first chain of commercial restaurants and hotels in the U.S.</a:t>
            </a:r>
          </a:p>
          <a:p>
            <a:pPr marL="301943" lvl="1" indent="0">
              <a:buNone/>
            </a:pPr>
            <a:endParaRPr lang="en-US" dirty="0"/>
          </a:p>
          <a:p>
            <a:pPr marL="301943" lvl="1" indent="0">
              <a:buNone/>
            </a:pPr>
            <a:endParaRPr lang="en-US" dirty="0"/>
          </a:p>
          <a:p>
            <a:pPr marL="301943" lvl="1" indent="0">
              <a:buNone/>
            </a:pPr>
            <a:endParaRPr lang="en-US" dirty="0" smtClean="0"/>
          </a:p>
          <a:p>
            <a:pPr marL="301943" lvl="1" indent="0">
              <a:buNone/>
            </a:pPr>
            <a:endParaRPr lang="en-US" dirty="0"/>
          </a:p>
          <a:p>
            <a:pPr marL="301943" lvl="1" indent="0">
              <a:buNone/>
            </a:pPr>
            <a:endParaRPr lang="en-US" dirty="0" smtClean="0"/>
          </a:p>
        </p:txBody>
      </p:sp>
      <p:sp>
        <p:nvSpPr>
          <p:cNvPr id="3" name="Title 2"/>
          <p:cNvSpPr>
            <a:spLocks noGrp="1"/>
          </p:cNvSpPr>
          <p:nvPr>
            <p:ph type="title"/>
          </p:nvPr>
        </p:nvSpPr>
        <p:spPr/>
        <p:txBody>
          <a:bodyPr/>
          <a:lstStyle/>
          <a:p>
            <a:r>
              <a:rPr lang="en-US" dirty="0" smtClean="0"/>
              <a:t>Freestanding Restaurants</a:t>
            </a:r>
            <a:endParaRPr lang="en-US" dirty="0"/>
          </a:p>
        </p:txBody>
      </p:sp>
    </p:spTree>
    <p:extLst>
      <p:ext uri="{BB962C8B-B14F-4D97-AF65-F5344CB8AC3E}">
        <p14:creationId xmlns:p14="http://schemas.microsoft.com/office/powerpoint/2010/main" val="2573280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Commercial Facilities</a:t>
            </a:r>
            <a:endParaRPr lang="en-US" dirty="0"/>
          </a:p>
        </p:txBody>
      </p:sp>
      <p:sp>
        <p:nvSpPr>
          <p:cNvPr id="3" name="Content Placeholder 2"/>
          <p:cNvSpPr>
            <a:spLocks noGrp="1"/>
          </p:cNvSpPr>
          <p:nvPr>
            <p:ph idx="1"/>
          </p:nvPr>
        </p:nvSpPr>
        <p:spPr/>
        <p:txBody>
          <a:bodyPr/>
          <a:lstStyle/>
          <a:p>
            <a:r>
              <a:rPr lang="en-US" dirty="0" smtClean="0"/>
              <a:t>Business </a:t>
            </a:r>
          </a:p>
          <a:p>
            <a:pPr lvl="1"/>
            <a:r>
              <a:rPr lang="en-US" dirty="0" smtClean="0"/>
              <a:t>Mills</a:t>
            </a:r>
          </a:p>
          <a:p>
            <a:pPr lvl="1"/>
            <a:r>
              <a:rPr lang="en-US" dirty="0" smtClean="0"/>
              <a:t>Employee Benefit</a:t>
            </a:r>
          </a:p>
          <a:p>
            <a:pPr lvl="1"/>
            <a:r>
              <a:rPr lang="en-US" dirty="0" smtClean="0"/>
              <a:t>Office Coffee Services</a:t>
            </a:r>
          </a:p>
          <a:p>
            <a:r>
              <a:rPr lang="en-US" dirty="0" smtClean="0"/>
              <a:t>Hospitals</a:t>
            </a:r>
          </a:p>
          <a:p>
            <a:pPr lvl="1"/>
            <a:r>
              <a:rPr lang="en-US" dirty="0" smtClean="0"/>
              <a:t>Therapeutic diets</a:t>
            </a:r>
          </a:p>
          <a:p>
            <a:r>
              <a:rPr lang="en-US" dirty="0" smtClean="0"/>
              <a:t>Schools</a:t>
            </a:r>
          </a:p>
          <a:p>
            <a:pPr lvl="1"/>
            <a:r>
              <a:rPr lang="en-US" dirty="0" smtClean="0"/>
              <a:t>Food Service began in mid 1800’s</a:t>
            </a:r>
          </a:p>
          <a:p>
            <a:endParaRPr lang="en-US" dirty="0"/>
          </a:p>
        </p:txBody>
      </p:sp>
    </p:spTree>
    <p:extLst>
      <p:ext uri="{BB962C8B-B14F-4D97-AF65-F5344CB8AC3E}">
        <p14:creationId xmlns:p14="http://schemas.microsoft.com/office/powerpoint/2010/main" val="1800466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The automobile – drive in restaurants, drive through, etc. (A&amp;W, Howard Johnsons)</a:t>
            </a:r>
            <a:endParaRPr lang="en-US" dirty="0"/>
          </a:p>
          <a:p>
            <a:r>
              <a:rPr lang="en-US" dirty="0" smtClean="0"/>
              <a:t>Quick Service and “Fast Food” (McDonalds, Burger King)</a:t>
            </a:r>
          </a:p>
          <a:p>
            <a:r>
              <a:rPr lang="en-US" dirty="0" smtClean="0"/>
              <a:t>“Fast” Casual Food</a:t>
            </a:r>
          </a:p>
          <a:p>
            <a:r>
              <a:rPr lang="en-US" dirty="0" smtClean="0"/>
              <a:t>Food Trucks</a:t>
            </a:r>
          </a:p>
          <a:p>
            <a:r>
              <a:rPr lang="en-US" dirty="0" smtClean="0"/>
              <a:t>Delivery (Pizza, restaurant menus)</a:t>
            </a:r>
          </a:p>
          <a:p>
            <a:r>
              <a:rPr lang="en-US" dirty="0" err="1" smtClean="0"/>
              <a:t>Laundro</a:t>
            </a:r>
            <a:r>
              <a:rPr lang="en-US" dirty="0" smtClean="0"/>
              <a:t> Bars</a:t>
            </a:r>
          </a:p>
          <a:p>
            <a:r>
              <a:rPr lang="en-US" dirty="0" smtClean="0"/>
              <a:t>Food Courts</a:t>
            </a:r>
          </a:p>
          <a:p>
            <a:r>
              <a:rPr lang="en-US" dirty="0" smtClean="0"/>
              <a:t>Grocery take out / sit down (Whole Foods)</a:t>
            </a:r>
          </a:p>
          <a:p>
            <a:r>
              <a:rPr lang="en-US" dirty="0" smtClean="0"/>
              <a:t>Home Meal replacements</a:t>
            </a:r>
          </a:p>
          <a:p>
            <a:endParaRPr lang="en-US" dirty="0"/>
          </a:p>
          <a:p>
            <a:endParaRPr lang="en-US" dirty="0" smtClean="0"/>
          </a:p>
          <a:p>
            <a:endParaRPr lang="en-US" dirty="0"/>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Evolution of Food Establishments</a:t>
            </a:r>
            <a:endParaRPr lang="en-US" dirty="0"/>
          </a:p>
        </p:txBody>
      </p:sp>
    </p:spTree>
    <p:extLst>
      <p:ext uri="{BB962C8B-B14F-4D97-AF65-F5344CB8AC3E}">
        <p14:creationId xmlns:p14="http://schemas.microsoft.com/office/powerpoint/2010/main" val="1120207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Segments</a:t>
            </a:r>
            <a:endParaRPr lang="en-US" dirty="0"/>
          </a:p>
        </p:txBody>
      </p:sp>
      <p:sp>
        <p:nvSpPr>
          <p:cNvPr id="3" name="Content Placeholder 2"/>
          <p:cNvSpPr>
            <a:spLocks noGrp="1"/>
          </p:cNvSpPr>
          <p:nvPr>
            <p:ph idx="1"/>
          </p:nvPr>
        </p:nvSpPr>
        <p:spPr/>
        <p:txBody>
          <a:bodyPr/>
          <a:lstStyle/>
          <a:p>
            <a:r>
              <a:rPr lang="en-US" dirty="0" smtClean="0"/>
              <a:t>Commercial Food Service Operations –</a:t>
            </a:r>
          </a:p>
          <a:p>
            <a:endParaRPr lang="en-US" dirty="0"/>
          </a:p>
          <a:p>
            <a:r>
              <a:rPr lang="en-US" dirty="0" smtClean="0"/>
              <a:t>Non Commercial Food Service Operations</a:t>
            </a:r>
            <a:endParaRPr lang="en-US" dirty="0"/>
          </a:p>
        </p:txBody>
      </p:sp>
    </p:spTree>
    <p:extLst>
      <p:ext uri="{BB962C8B-B14F-4D97-AF65-F5344CB8AC3E}">
        <p14:creationId xmlns:p14="http://schemas.microsoft.com/office/powerpoint/2010/main" val="1471018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Commercial Food Service</a:t>
            </a:r>
            <a:endParaRPr lang="en-US" dirty="0"/>
          </a:p>
        </p:txBody>
      </p:sp>
      <p:sp>
        <p:nvSpPr>
          <p:cNvPr id="3" name="Content Placeholder 2"/>
          <p:cNvSpPr>
            <a:spLocks noGrp="1"/>
          </p:cNvSpPr>
          <p:nvPr>
            <p:ph idx="1"/>
          </p:nvPr>
        </p:nvSpPr>
        <p:spPr/>
        <p:txBody>
          <a:bodyPr/>
          <a:lstStyle/>
          <a:p>
            <a:r>
              <a:rPr lang="en-US" dirty="0" smtClean="0"/>
              <a:t>Commercial Food Service Operations attempt to maximize profits primarily through the sales of Food and Beverage</a:t>
            </a:r>
          </a:p>
          <a:p>
            <a:endParaRPr lang="en-US" dirty="0"/>
          </a:p>
          <a:p>
            <a:r>
              <a:rPr lang="en-US" dirty="0" smtClean="0"/>
              <a:t>Examples:</a:t>
            </a:r>
          </a:p>
          <a:p>
            <a:pPr lvl="1"/>
            <a:r>
              <a:rPr lang="en-US" dirty="0" smtClean="0"/>
              <a:t>Restaurants</a:t>
            </a:r>
          </a:p>
          <a:p>
            <a:pPr lvl="1"/>
            <a:r>
              <a:rPr lang="en-US" dirty="0" smtClean="0"/>
              <a:t>Hotel F&amp;B outlets</a:t>
            </a:r>
          </a:p>
          <a:p>
            <a:pPr lvl="1"/>
            <a:r>
              <a:rPr lang="en-US" dirty="0" smtClean="0"/>
              <a:t>Other – catering, food truck, carts, etc.</a:t>
            </a:r>
            <a:endParaRPr lang="en-US" dirty="0"/>
          </a:p>
        </p:txBody>
      </p:sp>
    </p:spTree>
    <p:extLst>
      <p:ext uri="{BB962C8B-B14F-4D97-AF65-F5344CB8AC3E}">
        <p14:creationId xmlns:p14="http://schemas.microsoft.com/office/powerpoint/2010/main" val="1655528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1200"/>
            <a:ext cx="7467600" cy="5414963"/>
          </a:xfrm>
        </p:spPr>
        <p:txBody>
          <a:bodyPr/>
          <a:lstStyle/>
          <a:p>
            <a:r>
              <a:rPr lang="en-US" dirty="0" smtClean="0"/>
              <a:t>Freestanding Eating and Drinking Places –</a:t>
            </a:r>
          </a:p>
          <a:p>
            <a:pPr lvl="1"/>
            <a:r>
              <a:rPr lang="en-US" dirty="0" smtClean="0"/>
              <a:t>Can Be independent</a:t>
            </a:r>
          </a:p>
          <a:p>
            <a:pPr lvl="1"/>
            <a:r>
              <a:rPr lang="en-US" dirty="0" smtClean="0"/>
              <a:t>Corporate</a:t>
            </a:r>
          </a:p>
          <a:p>
            <a:pPr lvl="1"/>
            <a:r>
              <a:rPr lang="en-US" dirty="0" smtClean="0"/>
              <a:t>Chain and Franchise</a:t>
            </a:r>
          </a:p>
          <a:p>
            <a:pPr lvl="1"/>
            <a:endParaRPr lang="en-US" dirty="0"/>
          </a:p>
          <a:p>
            <a:pPr marL="448056" lvl="1" indent="0">
              <a:buNone/>
            </a:pPr>
            <a:r>
              <a:rPr lang="en-US" dirty="0" smtClean="0"/>
              <a:t>Styles Include:</a:t>
            </a:r>
          </a:p>
          <a:p>
            <a:pPr marL="448056" lvl="1" indent="0">
              <a:buNone/>
            </a:pPr>
            <a:r>
              <a:rPr lang="en-US" dirty="0" smtClean="0"/>
              <a:t>Fine Dining</a:t>
            </a:r>
          </a:p>
          <a:p>
            <a:pPr marL="448056" lvl="1" indent="0">
              <a:buNone/>
            </a:pPr>
            <a:r>
              <a:rPr lang="en-US" dirty="0" smtClean="0"/>
              <a:t>Casual Dining</a:t>
            </a:r>
          </a:p>
          <a:p>
            <a:pPr marL="448056" lvl="1" indent="0">
              <a:buNone/>
            </a:pPr>
            <a:r>
              <a:rPr lang="en-US" dirty="0" smtClean="0"/>
              <a:t>Family Service</a:t>
            </a:r>
          </a:p>
          <a:p>
            <a:pPr marL="448056" lvl="1" indent="0">
              <a:buNone/>
            </a:pPr>
            <a:r>
              <a:rPr lang="en-US" dirty="0" smtClean="0"/>
              <a:t>Quick Service</a:t>
            </a:r>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27043811"/>
      </p:ext>
    </p:extLst>
  </p:cSld>
  <p:clrMapOvr>
    <a:masterClrMapping/>
  </p:clrMapOvr>
</p:sld>
</file>

<file path=ppt/theme/theme1.xml><?xml version="1.0" encoding="utf-8"?>
<a:theme xmlns:a="http://schemas.openxmlformats.org/drawingml/2006/main" name="Techn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Technic.thmx</Template>
  <TotalTime>256</TotalTime>
  <Words>1149</Words>
  <Application>Microsoft Macintosh PowerPoint</Application>
  <PresentationFormat>On-screen Show (4:3)</PresentationFormat>
  <Paragraphs>227</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Technic</vt:lpstr>
      <vt:lpstr>Food and Beverage Management   </vt:lpstr>
      <vt:lpstr>Eating is not optional</vt:lpstr>
      <vt:lpstr>Food and Beverage in the Modern Era</vt:lpstr>
      <vt:lpstr>Freestanding Restaurants</vt:lpstr>
      <vt:lpstr>Non Commercial Facilities</vt:lpstr>
      <vt:lpstr> Evolution of Food Establishments</vt:lpstr>
      <vt:lpstr>Basic Segments</vt:lpstr>
      <vt:lpstr>Commercial Food Service</vt:lpstr>
      <vt:lpstr>PowerPoint Presentation</vt:lpstr>
      <vt:lpstr>PowerPoint Presentation</vt:lpstr>
      <vt:lpstr>Other Commercial Facilities</vt:lpstr>
      <vt:lpstr>Non Commercial Operations</vt:lpstr>
      <vt:lpstr>Non Commercial </vt:lpstr>
      <vt:lpstr>PowerPoint Presentation</vt:lpstr>
      <vt:lpstr>Organization of Commercial Operations</vt:lpstr>
      <vt:lpstr>PowerPoint Presentation</vt:lpstr>
      <vt:lpstr>PowerPoint Presentation</vt:lpstr>
      <vt:lpstr>PowerPoint Presentation</vt:lpstr>
      <vt:lpstr>Franchises</vt:lpstr>
      <vt:lpstr>Advantages to Franchising</vt:lpstr>
      <vt:lpstr>Disadvantages</vt:lpstr>
      <vt:lpstr>Non Commercial Companies and Contract Management Companies</vt:lpstr>
      <vt:lpstr>PowerPoint Presentation</vt:lpstr>
      <vt:lpstr>The Future of Food Service</vt:lpstr>
      <vt:lpstr>Vocabulary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and Beverage Management   </dc:title>
  <dc:creator>Raleigh Whitehurst</dc:creator>
  <cp:lastModifiedBy>Raleigh Whitehurst</cp:lastModifiedBy>
  <cp:revision>22</cp:revision>
  <cp:lastPrinted>2013-08-27T21:35:14Z</cp:lastPrinted>
  <dcterms:created xsi:type="dcterms:W3CDTF">2013-08-26T18:20:56Z</dcterms:created>
  <dcterms:modified xsi:type="dcterms:W3CDTF">2013-08-27T21:47:57Z</dcterms:modified>
</cp:coreProperties>
</file>